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0"/>
  </p:notesMasterIdLst>
  <p:handoutMasterIdLst>
    <p:handoutMasterId r:id="rId151"/>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564" r:id="rId69"/>
    <p:sldId id="1695" r:id="rId70"/>
    <p:sldId id="1565" r:id="rId71"/>
    <p:sldId id="1566"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650" r:id="rId119"/>
    <p:sldId id="1607" r:id="rId120"/>
    <p:sldId id="1609" r:id="rId121"/>
    <p:sldId id="1598" r:id="rId122"/>
    <p:sldId id="1610" r:id="rId123"/>
    <p:sldId id="1618" r:id="rId124"/>
    <p:sldId id="1611" r:id="rId125"/>
    <p:sldId id="1614" r:id="rId126"/>
    <p:sldId id="1615" r:id="rId127"/>
    <p:sldId id="1616" r:id="rId128"/>
    <p:sldId id="1647" r:id="rId129"/>
    <p:sldId id="1617" r:id="rId130"/>
    <p:sldId id="1620" r:id="rId131"/>
    <p:sldId id="1621" r:id="rId132"/>
    <p:sldId id="1612" r:id="rId133"/>
    <p:sldId id="1624" r:id="rId134"/>
    <p:sldId id="1625" r:id="rId135"/>
    <p:sldId id="1626" r:id="rId136"/>
    <p:sldId id="1627" r:id="rId137"/>
    <p:sldId id="1629" r:id="rId138"/>
    <p:sldId id="1630" r:id="rId139"/>
    <p:sldId id="1628" r:id="rId140"/>
    <p:sldId id="1633" r:id="rId141"/>
    <p:sldId id="1637" r:id="rId142"/>
    <p:sldId id="1645" r:id="rId143"/>
    <p:sldId id="1651" r:id="rId144"/>
    <p:sldId id="1653" r:id="rId145"/>
    <p:sldId id="1638" r:id="rId146"/>
    <p:sldId id="1640" r:id="rId147"/>
    <p:sldId id="1641" r:id="rId148"/>
    <p:sldId id="1471" r:id="rId1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564"/>
            <p14:sldId id="1695"/>
            <p14:sldId id="1565"/>
            <p14:sldId id="1566"/>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 id="1574"/>
            <p14:sldId id="1575"/>
            <p14:sldId id="1577"/>
            <p14:sldId id="1578"/>
            <p14:sldId id="1584"/>
            <p14:sldId id="1671"/>
            <p14:sldId id="1586"/>
            <p14:sldId id="1591"/>
            <p14:sldId id="1589"/>
            <p14:sldId id="1590"/>
            <p14:sldId id="1593"/>
            <p14:sldId id="1592"/>
            <p14:sldId id="1594"/>
            <p14:sldId id="1596"/>
            <p14:sldId id="1595"/>
            <p14:sldId id="1597"/>
            <p14:sldId id="1599"/>
            <p14:sldId id="1600"/>
            <p14:sldId id="1601"/>
            <p14:sldId id="1602"/>
            <p14:sldId id="1649"/>
            <p14:sldId id="1603"/>
            <p14:sldId id="1604"/>
            <p14:sldId id="1605"/>
            <p14:sldId id="1606"/>
            <p14:sldId id="1650"/>
            <p14:sldId id="1607"/>
            <p14:sldId id="1609"/>
            <p14:sldId id="1598"/>
            <p14:sldId id="1610"/>
            <p14:sldId id="1618"/>
            <p14:sldId id="1611"/>
            <p14:sldId id="1614"/>
            <p14:sldId id="1615"/>
            <p14:sldId id="1616"/>
            <p14:sldId id="1647"/>
            <p14:sldId id="1617"/>
            <p14:sldId id="1620"/>
            <p14:sldId id="1621"/>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varScale="1">
        <p:scale>
          <a:sx n="74" d="100"/>
          <a:sy n="74" d="100"/>
        </p:scale>
        <p:origin x="24" y="96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handoutMaster" Target="handoutMasters/handoutMaster1.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5/24/2017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5/24/2017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5/24/2017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8.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 NEW, Blank Experiment</a:t>
            </a:r>
            <a:endParaRPr lang="en-GB" sz="1800"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3631763"/>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RUN</a:t>
            </a:r>
            <a:endParaRPr lang="en-GB" sz="1800"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85159"/>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endParaRPr lang="en-GB" sz="1800"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dirty="0">
                <a:latin typeface="Lucida Console" panose="020B0609040504020204" pitchFamily="49" charset="0"/>
                <a:sym typeface="Wingdings" panose="05000000000000000000" pitchFamily="2" charset="2"/>
              </a:rPr>
              <a:t>intent, product, offer, outcome</a:t>
            </a:r>
            <a:r>
              <a:rPr lang="en-US" sz="1800" dirty="0">
                <a:latin typeface="Lucida Console" panose="020B0609040504020204" pitchFamily="49" charset="0"/>
              </a:rPr>
              <a:t> </a:t>
            </a:r>
          </a:p>
          <a:p>
            <a:r>
              <a:rPr lang="en-US" sz="1800"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dirty="0">
                <a:latin typeface="Lucida Console" panose="020B0609040504020204" pitchFamily="49" charset="0"/>
                <a:sym typeface="Wingdings" panose="05000000000000000000" pitchFamily="2" charset="2"/>
              </a:rPr>
              <a:t>0.8</a:t>
            </a:r>
          </a:p>
          <a:p>
            <a:r>
              <a:rPr lang="en-US" sz="1800"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610219"/>
          </a:xfrm>
        </p:spPr>
        <p:txBody>
          <a:bodyPr/>
          <a:lstStyle/>
          <a:p>
            <a:r>
              <a:rPr lang="en-US" sz="1800" dirty="0">
                <a:sym typeface="Wingdings" panose="05000000000000000000" pitchFamily="2" charset="2"/>
              </a:rPr>
              <a:t>Under Machine Learning  Train, drag Train Model 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Double-click column outcome to move it to the selected pane</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Score Model onto the canvas</a:t>
            </a:r>
          </a:p>
          <a:p>
            <a:r>
              <a:rPr lang="en-US" sz="1800" dirty="0">
                <a:sym typeface="Wingdings" panose="05000000000000000000" pitchFamily="2" charset="2"/>
              </a:rPr>
              <a:t>Connect it to the second data split and to the trained model</a:t>
            </a:r>
          </a:p>
          <a:p>
            <a:r>
              <a:rPr lang="en-US" sz="1800" dirty="0">
                <a:sym typeface="Wingdings" panose="05000000000000000000" pitchFamily="2" charset="2"/>
              </a:rPr>
              <a:t>Under Machine Learning  Evaluate, drag Evaluate Model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0.643. Your figure will be slightly different because of randomness in the simulator.</a:t>
            </a:r>
          </a:p>
          <a:p>
            <a:r>
              <a:rPr lang="en-US" sz="1800" i="1" dirty="0"/>
              <a:t>In the simplest interpretation, if 50% of customers would want each of the two offers, machine learning allows us to predict the correct offer for 64.3%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3" y="1394165"/>
            <a:ext cx="3566121" cy="5343001"/>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Set up Web Service </a:t>
            </a:r>
            <a:r>
              <a:rPr lang="en-US" sz="1800" dirty="0">
                <a:sym typeface="Wingdings" panose="05000000000000000000" pitchFamily="2" charset="2"/>
              </a:rPr>
              <a:t> Predictive Web Service</a:t>
            </a:r>
          </a:p>
          <a:p>
            <a:r>
              <a:rPr lang="en-US" sz="1800" dirty="0">
                <a:sym typeface="Wingdings" panose="05000000000000000000" pitchFamily="2" charset="2"/>
              </a:rPr>
              <a:t>Change the connection from Web service input to go to Score Model, rather than Edit Metadata</a:t>
            </a:r>
          </a:p>
          <a:p>
            <a:r>
              <a:rPr lang="en-US" sz="1800" dirty="0">
                <a:sym typeface="Wingdings" panose="05000000000000000000" pitchFamily="2" charset="2"/>
              </a:rPr>
              <a:t>Click RUN</a:t>
            </a:r>
          </a:p>
          <a:p>
            <a:r>
              <a:rPr lang="en-US" sz="1800" dirty="0"/>
              <a:t>Click DEPLOY WEB SERVICE</a:t>
            </a:r>
          </a:p>
          <a:p>
            <a:r>
              <a:rPr lang="en-US" sz="1800" dirty="0"/>
              <a:t>Choose Price Plan (cisbot00amlPlan) created along with the AML workspace</a:t>
            </a:r>
          </a:p>
          <a:p>
            <a:r>
              <a:rPr lang="en-US" sz="1800" dirty="0"/>
              <a:t>Click Deploy</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683264"/>
          </a:xfrm>
        </p:spPr>
        <p:txBody>
          <a:bodyPr/>
          <a:lstStyle/>
          <a:p>
            <a:r>
              <a:rPr lang="en-US" sz="1800" dirty="0"/>
              <a:t>Copy the Primary Key and Request-Response URI </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108927"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4" y="1394165"/>
            <a:ext cx="3108926" cy="1791260"/>
          </a:xfrm>
        </p:spPr>
        <p:txBody>
          <a:bodyPr/>
          <a:lstStyle/>
          <a:p>
            <a:r>
              <a:rPr lang="en-US" sz="1800" dirty="0"/>
              <a:t>Return to your Bot Service</a:t>
            </a:r>
          </a:p>
          <a:p>
            <a:r>
              <a:rPr lang="en-US" sz="1800" dirty="0"/>
              <a:t>In </a:t>
            </a:r>
            <a:r>
              <a:rPr lang="en-US" sz="1800" dirty="0" err="1"/>
              <a:t>BasicLuisDialog.csx</a:t>
            </a:r>
            <a:r>
              <a:rPr lang="en-US" sz="1800" dirty="0"/>
              <a:t>, fill in the values for </a:t>
            </a:r>
            <a:r>
              <a:rPr lang="en-US" sz="1800" dirty="0" err="1"/>
              <a:t>mlWebServiceURL</a:t>
            </a:r>
            <a:r>
              <a:rPr lang="en-US" sz="1800" dirty="0"/>
              <a:t> and </a:t>
            </a:r>
            <a:r>
              <a:rPr lang="en-US" sz="1800" dirty="0" err="1"/>
              <a:t>mlWebServiceApiKey</a:t>
            </a:r>
            <a:endParaRPr lang="en-US" sz="1800" dirty="0"/>
          </a:p>
          <a:p>
            <a:r>
              <a:rPr lang="en-US" sz="1800" dirty="0"/>
              <a:t>Click </a:t>
            </a:r>
            <a:r>
              <a:rPr lang="en-US" sz="1800" b="1" dirty="0"/>
              <a:t>Save</a:t>
            </a:r>
            <a:endParaRPr lang="en-GB" sz="1800" dirty="0"/>
          </a:p>
        </p:txBody>
      </p:sp>
      <p:pic>
        <p:nvPicPr>
          <p:cNvPr id="3" name="Picture 2"/>
          <p:cNvPicPr>
            <a:picLocks noChangeAspect="1"/>
          </p:cNvPicPr>
          <p:nvPr/>
        </p:nvPicPr>
        <p:blipFill>
          <a:blip r:embed="rId2"/>
          <a:stretch>
            <a:fillRect/>
          </a:stretch>
        </p:blipFill>
        <p:spPr>
          <a:xfrm>
            <a:off x="3371817" y="17219"/>
            <a:ext cx="9068175" cy="69547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Identify the commented out call to the ML Web Service. Uncomment the line (and comment out the line above).</a:t>
            </a:r>
          </a:p>
          <a:p>
            <a:r>
              <a:rPr lang="en-US" sz="1800" dirty="0"/>
              <a:t>Save the file</a:t>
            </a:r>
          </a:p>
          <a:p>
            <a:r>
              <a:rPr lang="en-US" sz="1800" dirty="0"/>
              <a:t>Then try interacting with the bot.</a:t>
            </a:r>
            <a:endParaRPr lang="en-GB" sz="1800" dirty="0"/>
          </a:p>
        </p:txBody>
      </p:sp>
      <p:pic>
        <p:nvPicPr>
          <p:cNvPr id="6" name="Picture 5"/>
          <p:cNvPicPr>
            <a:picLocks noChangeAspect="1"/>
          </p:cNvPicPr>
          <p:nvPr/>
        </p:nvPicPr>
        <p:blipFill>
          <a:blip r:embed="rId2"/>
          <a:stretch>
            <a:fillRect/>
          </a:stretch>
        </p:blipFill>
        <p:spPr>
          <a:xfrm>
            <a:off x="7224066" y="5966115"/>
            <a:ext cx="5200650" cy="752475"/>
          </a:xfrm>
          <a:prstGeom prst="rect">
            <a:avLst/>
          </a:prstGeom>
        </p:spPr>
      </p:pic>
      <p:pic>
        <p:nvPicPr>
          <p:cNvPr id="7" name="Picture 6"/>
          <p:cNvPicPr>
            <a:picLocks noChangeAspect="1"/>
          </p:cNvPicPr>
          <p:nvPr/>
        </p:nvPicPr>
        <p:blipFill>
          <a:blip r:embed="rId3"/>
          <a:stretch>
            <a:fillRect/>
          </a:stretch>
        </p:blipFill>
        <p:spPr>
          <a:xfrm>
            <a:off x="4771900" y="22580"/>
            <a:ext cx="7664575" cy="5873059"/>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6084743"/>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 (</a:t>
            </a:r>
            <a:r>
              <a:rPr lang="en-US" sz="1800" dirty="0" err="1">
                <a:latin typeface="Lucida Console" panose="020B0609040504020204" pitchFamily="49" charset="0"/>
                <a:sym typeface="Wingdings" panose="05000000000000000000" pitchFamily="2" charset="2"/>
              </a:rPr>
              <a:t>cisbot</a:t>
            </a:r>
            <a:r>
              <a:rPr lang="en-US" sz="1800" dirty="0">
                <a:latin typeface="Lucida Console" panose="020B0609040504020204" pitchFamily="49" charset="0"/>
                <a:sym typeface="Wingdings" panose="05000000000000000000" pitchFamily="2" charset="2"/>
              </a:rPr>
              <a:t>[00]</a:t>
            </a:r>
            <a:r>
              <a:rPr lang="en-US" sz="1800" dirty="0" err="1">
                <a:latin typeface="Lucida Console" panose="020B0609040504020204" pitchFamily="49" charset="0"/>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 (</a:t>
            </a:r>
            <a:r>
              <a:rPr lang="en-US" sz="1800" dirty="0" err="1">
                <a:latin typeface="Lucida Console" panose="020B0609040504020204" pitchFamily="49" charset="0"/>
              </a:rPr>
              <a:t>cisbot</a:t>
            </a:r>
            <a:r>
              <a:rPr lang="en-US" sz="1800" dirty="0">
                <a:latin typeface="Lucida Console" panose="020B0609040504020204" pitchFamily="49" charset="0"/>
              </a:rPr>
              <a:t>[00]</a:t>
            </a:r>
            <a:r>
              <a:rPr lang="en-US" sz="1800" dirty="0" err="1">
                <a:latin typeface="Lucida Console" panose="020B0609040504020204" pitchFamily="49" charset="0"/>
              </a:rPr>
              <a:t>sql</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021818"/>
          </a:xfrm>
        </p:spPr>
        <p:txBody>
          <a:bodyPr/>
          <a:lstStyle/>
          <a:p>
            <a:r>
              <a:rPr lang="en-US" sz="1800" dirty="0"/>
              <a:t>Under Performance, select 100</a:t>
            </a:r>
          </a:p>
          <a:p>
            <a:r>
              <a:rPr lang="en-US" sz="1800" dirty="0"/>
              <a:t>Click Create</a:t>
            </a:r>
            <a:endParaRPr lang="en-GB" sz="1800"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345805"/>
          </a:xfrm>
        </p:spPr>
        <p:txBody>
          <a:bodyPr/>
          <a:lstStyle/>
          <a:p>
            <a:r>
              <a:rPr lang="en-US" sz="1800" dirty="0"/>
              <a:t>In Visual Studio, Open the SQL Server Object Explorer view</a:t>
            </a:r>
          </a:p>
          <a:p>
            <a:r>
              <a:rPr lang="en-US" sz="1800" dirty="0"/>
              <a:t>Right click SQL Server </a:t>
            </a:r>
            <a:r>
              <a:rPr lang="en-US" sz="1800" dirty="0">
                <a:sym typeface="Wingdings" panose="05000000000000000000" pitchFamily="2" charset="2"/>
              </a:rPr>
              <a:t> 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6" name="Picture 5"/>
          <p:cNvPicPr>
            <a:picLocks noChangeAspect="1"/>
          </p:cNvPicPr>
          <p:nvPr/>
        </p:nvPicPr>
        <p:blipFill>
          <a:blip r:embed="rId3"/>
          <a:stretch>
            <a:fillRect/>
          </a:stretch>
        </p:blipFill>
        <p:spPr>
          <a:xfrm>
            <a:off x="7041188" y="379837"/>
            <a:ext cx="4603436" cy="5600359"/>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931877" cy="2994666"/>
          </a:xfrm>
        </p:spPr>
        <p:txBody>
          <a:bodyPr/>
          <a:lstStyle/>
          <a:p>
            <a:r>
              <a:rPr lang="en-US" sz="1800" dirty="0"/>
              <a:t>Right-click your SQL Server instance in the SQL Server Object Explorer View</a:t>
            </a:r>
          </a:p>
          <a:p>
            <a:r>
              <a:rPr lang="en-US" sz="1800" dirty="0"/>
              <a:t>Click New Query…</a:t>
            </a:r>
          </a:p>
          <a:p>
            <a:r>
              <a:rPr lang="en-US" sz="1800" dirty="0"/>
              <a:t>Select your SQL DW database in the drop-down menu</a:t>
            </a:r>
          </a:p>
          <a:p>
            <a:r>
              <a:rPr lang="en-US" sz="1800" dirty="0"/>
              <a:t>Paste the following DDL query in the editor</a:t>
            </a:r>
          </a:p>
          <a:p>
            <a:r>
              <a:rPr lang="en-US" sz="1800" dirty="0"/>
              <a:t>Press Execute</a:t>
            </a:r>
            <a:endParaRPr lang="en-GB" sz="1800"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3" name="Picture 2"/>
          <p:cNvPicPr>
            <a:picLocks noChangeAspect="1"/>
          </p:cNvPicPr>
          <p:nvPr/>
        </p:nvPicPr>
        <p:blipFill>
          <a:blip r:embed="rId2"/>
          <a:stretch>
            <a:fillRect/>
          </a:stretch>
        </p:blipFill>
        <p:spPr>
          <a:xfrm>
            <a:off x="4846652" y="0"/>
            <a:ext cx="7570582" cy="6057554"/>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(1/7)</a:t>
            </a:r>
            <a:br>
              <a:rPr lang="en-US" sz="2400" dirty="0"/>
            </a:br>
            <a:r>
              <a:rPr lang="en-US" sz="1800" dirty="0"/>
              <a:t>320-create-data-factory.ps1</a:t>
            </a:r>
            <a:endParaRPr lang="en-GB" sz="2400"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985706"/>
          </a:xfrm>
        </p:spPr>
        <p:txBody>
          <a:bodyPr/>
          <a:lstStyle/>
          <a:p>
            <a:pPr marL="0" indent="0">
              <a:buNone/>
            </a:pPr>
            <a:r>
              <a:rPr lang="en-US" sz="1800" i="1" dirty="0"/>
              <a:t>We create a Data Factory pipeline to orchestrate data movement and transformation (using U-SQL jobs).</a:t>
            </a:r>
          </a:p>
          <a:p>
            <a:r>
              <a:rPr lang="en-US" sz="1800" dirty="0"/>
              <a:t>Go to New, search for “Data Factory”, click Data Factory, Create</a:t>
            </a:r>
          </a:p>
          <a:p>
            <a:r>
              <a:rPr lang="en-US" sz="1800" dirty="0">
                <a:sym typeface="Wingdings" panose="05000000000000000000" pitchFamily="2" charset="2"/>
              </a:rPr>
              <a:t>Enter a name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r>
              <a:rPr lang="en-US" sz="1800"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resource group</a:t>
            </a:r>
          </a:p>
          <a:p>
            <a:r>
              <a:rPr lang="en-US" sz="1800" dirty="0"/>
              <a:t>Select a location</a:t>
            </a:r>
            <a:r>
              <a:rPr lang="en-GB" sz="1800" dirty="0"/>
              <a:t>. Note that the region does not need to match the region where your data is located.</a:t>
            </a:r>
            <a:endParaRPr lang="en-US" sz="1800" dirty="0">
              <a:sym typeface="Wingdings" panose="05000000000000000000" pitchFamily="2" charset="2"/>
            </a:endParaRPr>
          </a:p>
          <a:p>
            <a:r>
              <a:rPr lang="en-US" sz="1800" dirty="0">
                <a:sym typeface="Wingdings" panose="05000000000000000000" pitchFamily="2" charset="2"/>
              </a:rPr>
              <a:t>Click Create.</a:t>
            </a:r>
            <a:endParaRPr lang="en-GB" sz="1800"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(2/7)</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File  New  Project</a:t>
            </a:r>
          </a:p>
          <a:p>
            <a:r>
              <a:rPr lang="en-US" sz="1800" dirty="0">
                <a:sym typeface="Wingdings" panose="05000000000000000000" pitchFamily="2" charset="2"/>
              </a:rPr>
              <a:t>Select Data Factory  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OK</a:t>
            </a:r>
            <a:endParaRPr lang="en-GB" sz="1800"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(3/7)</a:t>
            </a:r>
            <a:endParaRPr lang="en-GB" sz="2400" dirty="0"/>
          </a:p>
        </p:txBody>
      </p:sp>
      <p:sp>
        <p:nvSpPr>
          <p:cNvPr id="4" name="Content Placeholder 3"/>
          <p:cNvSpPr>
            <a:spLocks noGrp="1"/>
          </p:cNvSpPr>
          <p:nvPr>
            <p:ph sz="quarter" idx="11"/>
          </p:nvPr>
        </p:nvSpPr>
        <p:spPr>
          <a:xfrm>
            <a:off x="183263" y="1394165"/>
            <a:ext cx="3566121" cy="1735860"/>
          </a:xfrm>
        </p:spPr>
        <p:txBody>
          <a:bodyPr/>
          <a:lstStyle/>
          <a:p>
            <a:r>
              <a:rPr lang="en-US" sz="1800" dirty="0"/>
              <a:t>In the Solution Explorer view, right-click on your project, then Add </a:t>
            </a:r>
            <a:r>
              <a:rPr lang="en-US" sz="1800" dirty="0">
                <a:sym typeface="Wingdings" panose="05000000000000000000" pitchFamily="2" charset="2"/>
              </a:rPr>
              <a:t> Existing Item…</a:t>
            </a:r>
          </a:p>
          <a:p>
            <a:r>
              <a:rPr lang="en-US" sz="1800" dirty="0">
                <a:sym typeface="Wingdings" panose="05000000000000000000" pitchFamily="2" charset="2"/>
              </a:rPr>
              <a:t>Add all files from the Resources\</a:t>
            </a:r>
            <a:r>
              <a:rPr lang="en-US" sz="1800" dirty="0" err="1">
                <a:sym typeface="Wingdings" panose="05000000000000000000" pitchFamily="2" charset="2"/>
              </a:rPr>
              <a:t>ProcessBotTextDataFactory</a:t>
            </a:r>
            <a:r>
              <a:rPr lang="en-US" sz="1800"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(4/7)</a:t>
            </a:r>
            <a:endParaRPr lang="en-GB" sz="2400"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(5/7)</a:t>
            </a:r>
            <a:endParaRPr lang="en-GB" sz="2400" dirty="0"/>
          </a:p>
        </p:txBody>
      </p:sp>
      <p:sp>
        <p:nvSpPr>
          <p:cNvPr id="4" name="Content Placeholder 3"/>
          <p:cNvSpPr>
            <a:spLocks noGrp="1"/>
          </p:cNvSpPr>
          <p:nvPr>
            <p:ph sz="quarter" idx="11"/>
          </p:nvPr>
        </p:nvSpPr>
        <p:spPr>
          <a:xfrm>
            <a:off x="183263" y="1394165"/>
            <a:ext cx="3566121" cy="4034951"/>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today’s date in ISO 8601 format, e.g.</a:t>
            </a:r>
            <a:br>
              <a:rPr lang="en-US" sz="1800" dirty="0"/>
            </a:br>
            <a:r>
              <a:rPr lang="en-US" sz="1800" dirty="0">
                <a:latin typeface="Lucida Console" panose="020B0609040504020204" pitchFamily="49" charset="0"/>
              </a:rPr>
              <a:t>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(6/7)</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(7/7)</a:t>
            </a:r>
            <a:endParaRPr lang="en-GB" sz="2400" dirty="0"/>
          </a:p>
        </p:txBody>
      </p:sp>
      <p:sp>
        <p:nvSpPr>
          <p:cNvPr id="4" name="Content Placeholder 3"/>
          <p:cNvSpPr>
            <a:spLocks noGrp="1"/>
          </p:cNvSpPr>
          <p:nvPr>
            <p:ph sz="quarter" idx="11"/>
          </p:nvPr>
        </p:nvSpPr>
        <p:spPr>
          <a:xfrm>
            <a:off x="183263" y="1394165"/>
            <a:ext cx="3566121" cy="3985706"/>
          </a:xfrm>
        </p:spPr>
        <p:txBody>
          <a:bodyPr/>
          <a:lstStyle/>
          <a:p>
            <a:r>
              <a:rPr lang="en-US" sz="1800" dirty="0"/>
              <a:t>In the Solution Explorer view, right-click on your project, then Publish…</a:t>
            </a:r>
          </a:p>
          <a:p>
            <a:r>
              <a:rPr lang="en-US" sz="1800" dirty="0"/>
              <a:t>Select Create New Data Factory</a:t>
            </a:r>
          </a:p>
          <a:p>
            <a:r>
              <a:rPr lang="en-US" sz="1800" dirty="0"/>
              <a:t>Enter a name</a:t>
            </a:r>
          </a:p>
          <a:p>
            <a:r>
              <a:rPr lang="en-US" sz="1800" dirty="0"/>
              <a:t>Select your resource group</a:t>
            </a:r>
            <a:r>
              <a:rPr lang="en-GB" sz="1800" dirty="0"/>
              <a:t> and a region. Note that the region does not need to match the region where your data is located.</a:t>
            </a:r>
          </a:p>
          <a:p>
            <a:r>
              <a:rPr lang="en-US" sz="1800" dirty="0"/>
              <a:t>C</a:t>
            </a:r>
            <a:r>
              <a:rPr lang="en-GB" sz="1800" dirty="0"/>
              <a:t>lick Next multiple times until the wizard completes, then Finish.</a:t>
            </a:r>
            <a:endParaRPr lang="en-US" sz="1800"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515082"/>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Start Visual Studio 2015.  Sign in using your Azure subscription credentials</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 Windows PowerShell as administrator</a:t>
            </a: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Open config.ps1 file and 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file.</a:t>
            </a:r>
          </a:p>
          <a:p>
            <a:pPr marL="742950" lvl="3" indent="-285750">
              <a:buFont typeface="Arial" panose="020B0604020202020204" pitchFamily="34" charset="0"/>
              <a:buChar char="•"/>
            </a:pPr>
            <a:r>
              <a:rPr lang="en-US" dirty="0"/>
              <a:t>Change directory to the C:\Repos\next-best-offer-bot\Scripts folder and execute each PowerShell script in the alphanumerical order without specifying any arguments. </a:t>
            </a:r>
          </a:p>
          <a:p>
            <a:pPr marL="742950" lvl="3" indent="-285750">
              <a:buFont typeface="Arial" panose="020B0604020202020204" pitchFamily="34" charset="0"/>
              <a:buChar char="•"/>
            </a:pPr>
            <a:r>
              <a:rPr lang="en-US" dirty="0"/>
              <a:t>In the PS command window, 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397853"/>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West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453253"/>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4395049"/>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3681008"/>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4145750"/>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endParaRPr lang="en-US" sz="1800" dirty="0">
              <a:sym typeface="Wingdings" panose="05000000000000000000" pitchFamily="2" charset="2"/>
            </a:endParaRPr>
          </a:p>
          <a:p>
            <a:pPr marL="0" indent="0">
              <a:buNone/>
            </a:pPr>
            <a:r>
              <a:rPr lang="en-US" sz="1800" i="1" dirty="0">
                <a:sym typeface="Wingdings" panose="05000000000000000000" pitchFamily="2" charset="2"/>
              </a:rPr>
              <a:t>In a future release, advanced extensions will be installed automatically at data lake creation time.</a:t>
            </a:r>
          </a:p>
        </p:txBody>
      </p:sp>
      <p:pic>
        <p:nvPicPr>
          <p:cNvPr id="6" name="Picture Placeholder 5"/>
          <p:cNvPicPr>
            <a:picLocks noGrp="1" noChangeAspect="1"/>
          </p:cNvPicPr>
          <p:nvPr>
            <p:ph type="pic" sz="quarter" idx="10"/>
          </p:nvPr>
        </p:nvPicPr>
        <p:blipFill>
          <a:blip r:embed="rId2"/>
          <a:srcRect l="372" r="372"/>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687163"/>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As Path prefix pattern,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endParaRPr lang="en-US" sz="2400" dirty="0"/>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4949047"/>
          </a:xfrm>
        </p:spPr>
        <p:txBody>
          <a:bodyPr/>
          <a:lstStyle/>
          <a:p>
            <a:pPr marL="0" indent="0">
              <a:buNone/>
            </a:pPr>
            <a:r>
              <a:rPr lang="en-US" sz="1800" i="1" dirty="0"/>
              <a:t>Connect previously created LUIS account with LUIS language model.  This key we set up will be used for publishing later.</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website menu, click on </a:t>
            </a:r>
            <a:r>
              <a:rPr lang="en-US" sz="1800" b="1" dirty="0"/>
              <a:t>My Keys</a:t>
            </a:r>
            <a:r>
              <a:rPr lang="en-US" sz="1800" dirty="0"/>
              <a:t> then click on </a:t>
            </a:r>
            <a:r>
              <a:rPr lang="en-US" sz="1800" b="1" dirty="0"/>
              <a:t>Add a new key</a:t>
            </a:r>
            <a:endParaRPr lang="en-US" sz="1800" dirty="0"/>
          </a:p>
          <a:p>
            <a:r>
              <a:rPr lang="en-US" sz="1800" dirty="0"/>
              <a:t>Paste the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9" name="Picture Placeholder 8"/>
          <p:cNvPicPr>
            <a:picLocks noGrp="1" noChangeAspect="1"/>
          </p:cNvPicPr>
          <p:nvPr>
            <p:ph type="pic" sz="quarter" idx="10"/>
          </p:nvPr>
        </p:nvPicPr>
        <p:blipFill>
          <a:blip r:embed="rId3"/>
          <a:srcRect l="377" r="377"/>
          <a:stretch>
            <a:fillRect/>
          </a:stretch>
        </p:blipFill>
        <p:spPr>
          <a:prstGeom prst="rect">
            <a:avLst/>
          </a:prstGeom>
        </p:spPr>
      </p:pic>
    </p:spTree>
    <p:extLst>
      <p:ext uri="{BB962C8B-B14F-4D97-AF65-F5344CB8AC3E}">
        <p14:creationId xmlns:p14="http://schemas.microsoft.com/office/powerpoint/2010/main" val="15740696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US" sz="2400" dirty="0"/>
          </a:p>
        </p:txBody>
      </p:sp>
      <p:sp>
        <p:nvSpPr>
          <p:cNvPr id="4" name="Content Placeholder 3"/>
          <p:cNvSpPr>
            <a:spLocks noGrp="1"/>
          </p:cNvSpPr>
          <p:nvPr>
            <p:ph sz="quarter" idx="11"/>
          </p:nvPr>
        </p:nvSpPr>
        <p:spPr>
          <a:xfrm>
            <a:off x="183263" y="1394165"/>
            <a:ext cx="3566121" cy="2954655"/>
          </a:xfrm>
        </p:spPr>
        <p:txBody>
          <a:bodyPr/>
          <a:lstStyle/>
          <a:p>
            <a:pPr marL="0" indent="0">
              <a:buNone/>
            </a:pPr>
            <a:r>
              <a:rPr lang="en-US" sz="1800" i="1" dirty="0"/>
              <a:t>Create LUIS language model</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Under </a:t>
            </a:r>
            <a:r>
              <a:rPr lang="en-US" sz="1800" b="1" dirty="0"/>
              <a:t>Key to use</a:t>
            </a:r>
            <a:r>
              <a:rPr lang="en-US" sz="1800" dirty="0"/>
              <a:t>, select the key you created previously</a:t>
            </a:r>
          </a:p>
          <a:p>
            <a:r>
              <a:rPr lang="en-US" sz="1800" dirty="0"/>
              <a:t>Click </a:t>
            </a:r>
            <a:r>
              <a:rPr lang="en-US" sz="1800" b="1" dirty="0"/>
              <a:t>Create</a:t>
            </a:r>
            <a:endParaRPr lang="en-US" sz="1800" dirty="0"/>
          </a:p>
          <a:p>
            <a:endParaRPr lang="en-US" sz="1800" dirty="0"/>
          </a:p>
        </p:txBody>
      </p:sp>
      <p:pic>
        <p:nvPicPr>
          <p:cNvPr id="7" name="Picture Placeholder 6"/>
          <p:cNvPicPr>
            <a:picLocks noGrp="1" noChangeAspect="1"/>
          </p:cNvPicPr>
          <p:nvPr>
            <p:ph type="pic" sz="quarter" idx="10"/>
          </p:nvPr>
        </p:nvPicPr>
        <p:blipFill>
          <a:blip r:embed="rId2"/>
          <a:srcRect l="38" r="38"/>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02728"/>
            <a:ext cx="3566121" cy="5047536"/>
          </a:xfrm>
        </p:spPr>
        <p:txBody>
          <a:bodyPr/>
          <a:lstStyle/>
          <a:p>
            <a:pPr marL="0" indent="0">
              <a:buNone/>
            </a:pPr>
            <a:r>
              <a:rPr lang="en-US" sz="1800" i="1" dirty="0"/>
              <a:t>Create LUIS intents </a:t>
            </a:r>
          </a:p>
          <a:p>
            <a:r>
              <a:rPr lang="en-US" sz="1800" dirty="0"/>
              <a:t>Click on </a:t>
            </a:r>
            <a:r>
              <a:rPr lang="en-US" sz="1800" b="1" dirty="0"/>
              <a:t>Intents </a:t>
            </a:r>
            <a:r>
              <a:rPr lang="en-US" sz="1800" dirty="0"/>
              <a:t>&gt; </a:t>
            </a:r>
            <a:r>
              <a:rPr lang="en-US" sz="1800" b="1" dirty="0"/>
              <a:t>Add Intent</a:t>
            </a:r>
            <a:r>
              <a:rPr lang="en-US" sz="1800" dirty="0"/>
              <a:t> links to create a new intent.</a:t>
            </a:r>
          </a:p>
          <a:p>
            <a:r>
              <a:rPr lang="en-US" sz="1800" dirty="0"/>
              <a:t>For intent name, enter “</a:t>
            </a:r>
            <a:r>
              <a:rPr lang="en-US" sz="1800" b="1" dirty="0"/>
              <a:t>complain about a model</a:t>
            </a:r>
            <a:r>
              <a:rPr lang="en-US" sz="1800" dirty="0"/>
              <a:t>”</a:t>
            </a:r>
          </a:p>
          <a:p>
            <a:r>
              <a:rPr lang="en-US" sz="1800" dirty="0"/>
              <a:t>Click </a:t>
            </a:r>
            <a:r>
              <a:rPr lang="en-US" sz="1800" b="1" dirty="0"/>
              <a:t>Save</a:t>
            </a:r>
            <a:endParaRPr lang="en-US" sz="1800" dirty="0"/>
          </a:p>
          <a:p>
            <a:r>
              <a:rPr lang="en-US" sz="1800" dirty="0"/>
              <a:t>For utterance, enter “</a:t>
            </a:r>
            <a:r>
              <a:rPr lang="en-US" sz="1800" b="1" dirty="0"/>
              <a:t>I think the Sable has an ugly design</a:t>
            </a:r>
            <a:r>
              <a:rPr lang="en-US" sz="1800" dirty="0"/>
              <a:t>”</a:t>
            </a:r>
          </a:p>
          <a:p>
            <a:r>
              <a:rPr lang="en-US" sz="1800" dirty="0"/>
              <a:t>Click </a:t>
            </a:r>
            <a:r>
              <a:rPr lang="en-US" sz="1800" b="1" dirty="0"/>
              <a:t>Save</a:t>
            </a:r>
          </a:p>
          <a:p>
            <a:r>
              <a:rPr lang="en-US" sz="1800" dirty="0"/>
              <a:t>Now create yet another intent with</a:t>
            </a:r>
          </a:p>
          <a:p>
            <a:pPr lvl="1"/>
            <a:r>
              <a:rPr lang="en-US" sz="1600" dirty="0"/>
              <a:t>Name = “</a:t>
            </a:r>
            <a:r>
              <a:rPr lang="en-US" sz="1600" b="1" dirty="0"/>
              <a:t>get info about a model</a:t>
            </a:r>
            <a:r>
              <a:rPr lang="en-US" sz="1600" dirty="0"/>
              <a:t>”</a:t>
            </a:r>
          </a:p>
          <a:p>
            <a:pPr lvl="1"/>
            <a:r>
              <a:rPr lang="en-US" sz="1600" dirty="0"/>
              <a:t>Utterance = “</a:t>
            </a:r>
            <a:r>
              <a:rPr lang="en-GB" sz="1600" b="1" dirty="0"/>
              <a:t>What does the Wolverine have as </a:t>
            </a:r>
            <a:r>
              <a:rPr lang="en-GB" sz="1600" b="1" dirty="0" err="1"/>
              <a:t>color</a:t>
            </a:r>
            <a:r>
              <a:rPr lang="en-GB" sz="1600" b="1" dirty="0"/>
              <a:t>?”</a:t>
            </a:r>
          </a:p>
          <a:p>
            <a:pPr marL="0" indent="0">
              <a:buNone/>
            </a:pP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(4/5)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3548664"/>
          </a:xfrm>
        </p:spPr>
        <p:txBody>
          <a:bodyPr/>
          <a:lstStyle/>
          <a:p>
            <a:pPr marL="0" indent="0">
              <a:buNone/>
            </a:pPr>
            <a:r>
              <a:rPr lang="en-US" sz="1600" i="1" dirty="0"/>
              <a:t>Train, Test, and Publish LUIS language model.</a:t>
            </a:r>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a:t>
            </a:r>
            <a:r>
              <a:rPr lang="en-US" sz="1800" dirty="0"/>
              <a:t>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194" y="1281551"/>
            <a:ext cx="3566121" cy="5466112"/>
          </a:xfrm>
        </p:spPr>
        <p:txBody>
          <a:bodyPr/>
          <a:lstStyle/>
          <a:p>
            <a:r>
              <a:rPr lang="en-US" sz="1800" dirty="0"/>
              <a:t>In the Solution Explorer, double-click on </a:t>
            </a:r>
            <a:r>
              <a:rPr lang="en-US" sz="1800" dirty="0" err="1"/>
              <a:t>Web.config</a:t>
            </a:r>
            <a:endParaRPr lang="en-US" sz="1800" dirty="0"/>
          </a:p>
          <a:p>
            <a:r>
              <a:rPr lang="en-US" sz="1800" dirty="0"/>
              <a:t>Provide the following App Settings with the values/keys you’ve collected in the previous few steps:</a:t>
            </a:r>
          </a:p>
          <a:p>
            <a:pPr lvl="1"/>
            <a:r>
              <a:rPr lang="en-US" sz="1600" dirty="0"/>
              <a:t>From Bot registration </a:t>
            </a:r>
          </a:p>
          <a:p>
            <a:pPr lvl="2"/>
            <a:r>
              <a:rPr lang="en-US" sz="1400" dirty="0" err="1"/>
              <a:t>BotId</a:t>
            </a:r>
            <a:endParaRPr lang="en-US" sz="1400" dirty="0"/>
          </a:p>
          <a:p>
            <a:pPr lvl="2"/>
            <a:r>
              <a:rPr lang="en-US" sz="1400" dirty="0" err="1"/>
              <a:t>MicrosoftAppId</a:t>
            </a:r>
            <a:endParaRPr lang="en-US" sz="1400" dirty="0"/>
          </a:p>
          <a:p>
            <a:pPr lvl="2"/>
            <a:r>
              <a:rPr lang="en-US" sz="1400" dirty="0" err="1"/>
              <a:t>MicrosoftAppPassword</a:t>
            </a:r>
            <a:endParaRPr lang="en-US" sz="1400" dirty="0"/>
          </a:p>
          <a:p>
            <a:pPr lvl="1"/>
            <a:r>
              <a:rPr lang="en-US" sz="1600" dirty="0"/>
              <a:t>From LUIS configuration</a:t>
            </a:r>
          </a:p>
          <a:p>
            <a:pPr lvl="2"/>
            <a:r>
              <a:rPr lang="en-US" sz="1400" dirty="0" err="1"/>
              <a:t>LuisAppId</a:t>
            </a:r>
            <a:endParaRPr lang="en-US" sz="1400" dirty="0"/>
          </a:p>
          <a:p>
            <a:pPr lvl="2"/>
            <a:r>
              <a:rPr lang="en-US" sz="1400" dirty="0" err="1"/>
              <a:t>LuisAPIKey</a:t>
            </a:r>
            <a:endParaRPr lang="en-US" sz="1400" dirty="0"/>
          </a:p>
          <a:p>
            <a:pPr lvl="1"/>
            <a:r>
              <a:rPr lang="en-US" sz="1600" dirty="0"/>
              <a:t>Logic App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800" dirty="0"/>
              <a:t>We can leave the </a:t>
            </a:r>
            <a:r>
              <a:rPr lang="en-US" sz="1800" dirty="0" err="1"/>
              <a:t>AmlWebService</a:t>
            </a:r>
            <a:r>
              <a:rPr lang="en-US" sz="1800" dirty="0"/>
              <a:t>* settings empty for now.</a:t>
            </a:r>
          </a:p>
          <a:p>
            <a:r>
              <a:rPr lang="en-US" sz="1800" dirty="0"/>
              <a:t>Click on </a:t>
            </a:r>
            <a:r>
              <a:rPr lang="en-US" sz="1800" b="1" dirty="0"/>
              <a:t>Start</a:t>
            </a:r>
            <a:endParaRPr lang="en-US" sz="1800" dirty="0"/>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a:t>
            </a:r>
            <a:r>
              <a:rPr lang="en-US" sz="1800" dirty="0"/>
              <a:t>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endParaRPr lang="en-US" sz="1800" i="1" dirty="0"/>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394165"/>
            <a:ext cx="3566121" cy="5863144"/>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https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endParaRPr lang="en-US" sz="2400" dirty="0"/>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pic>
        <p:nvPicPr>
          <p:cNvPr id="9" name="Picture Placeholder 8"/>
          <p:cNvPicPr>
            <a:picLocks noGrp="1" noChangeAspect="1"/>
          </p:cNvPicPr>
          <p:nvPr>
            <p:ph type="pic" sz="quarter" idx="10"/>
          </p:nvPr>
        </p:nvPicPr>
        <p:blipFill>
          <a:blip r:embed="rId2"/>
          <a:srcRect t="636" b="636"/>
          <a:stretch>
            <a:fillRect/>
          </a:stretch>
        </p:blipFill>
        <p:spPr>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or </a:t>
            </a:r>
            <a:r>
              <a:rPr lang="en-US" b="1" dirty="0"/>
              <a:t>product </a:t>
            </a:r>
            <a:r>
              <a:rPr lang="en-US" dirty="0"/>
              <a:t>entity. </a:t>
            </a:r>
          </a:p>
          <a:p>
            <a:pPr lvl="1"/>
            <a:r>
              <a:rPr lang="en-US" dirty="0"/>
              <a:t>Assign utterance to the correct intent: “</a:t>
            </a:r>
            <a:r>
              <a:rPr lang="en-US" b="1" dirty="0"/>
              <a:t>get info about a model</a:t>
            </a:r>
            <a:r>
              <a:rPr lang="en-US" dirty="0"/>
              <a:t>” or “</a:t>
            </a:r>
            <a:r>
              <a:rPr lang="en-US" b="1" dirty="0"/>
              <a:t>complain about a model</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endParaRPr lang="en-US" sz="1800" dirty="0"/>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129814"/>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930307"/>
          </a:xfrm>
        </p:spPr>
        <p:txBody>
          <a:bodyPr/>
          <a:lstStyle/>
          <a:p>
            <a:r>
              <a:rPr lang="en-GB" sz="1800" dirty="0"/>
              <a:t>Go to your Data Lake Analytics service</a:t>
            </a:r>
          </a:p>
          <a:p>
            <a:r>
              <a:rPr lang="en-GB" sz="1800" dirty="0"/>
              <a:t>In DATA LAKE ANALYTICS, select New Job</a:t>
            </a:r>
          </a:p>
          <a:p>
            <a:r>
              <a:rPr lang="en-GB" sz="1800" dirty="0"/>
              <a:t>Paste the script from \Resources\</a:t>
            </a:r>
            <a:r>
              <a:rPr lang="en-GB" sz="1800" dirty="0" err="1"/>
              <a:t>PrepareMLTrainingSet</a:t>
            </a:r>
            <a:r>
              <a:rPr lang="en-GB" sz="1800" dirty="0"/>
              <a:t>\prepare-ml-training-</a:t>
            </a:r>
            <a:r>
              <a:rPr lang="en-GB" sz="1800" dirty="0" err="1"/>
              <a:t>set.usql</a:t>
            </a:r>
            <a:endParaRPr lang="en-GB" sz="1800" dirty="0"/>
          </a:p>
          <a:p>
            <a:r>
              <a:rPr lang="en-US" sz="1800" dirty="0"/>
              <a:t>Replace $</a:t>
            </a:r>
            <a:r>
              <a:rPr lang="en-US" sz="1800" dirty="0" err="1"/>
              <a:t>storageAccountName</a:t>
            </a:r>
            <a:r>
              <a:rPr lang="en-US" sz="1800" dirty="0"/>
              <a:t> (at the top of the script) with your storage account name (i.e. Blob storage account)</a:t>
            </a:r>
          </a:p>
          <a:p>
            <a:r>
              <a:rPr lang="en-US" sz="1800" dirty="0"/>
              <a:t>Click Submit Job</a:t>
            </a:r>
            <a:endParaRPr lang="en-GB" sz="1800"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46714"/>
          </a:xfrm>
        </p:spPr>
        <p:txBody>
          <a:bodyPr/>
          <a:lstStyle/>
          <a:p>
            <a:r>
              <a:rPr lang="en-US" sz="1800" dirty="0"/>
              <a:t>After the job completes, check that the file interactions.csv was produced in the storage account.</a:t>
            </a:r>
          </a:p>
          <a:p>
            <a:r>
              <a:rPr lang="en-US" sz="1800" dirty="0"/>
              <a:t>Click on the file name to preview its content.</a:t>
            </a:r>
            <a:endParaRPr lang="en-GB" sz="1800"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02552"/>
          </a:xfrm>
        </p:spPr>
        <p:txBody>
          <a:bodyPr/>
          <a:lstStyle/>
          <a:p>
            <a:pPr marL="0" indent="0">
              <a:buNone/>
            </a:pPr>
            <a:r>
              <a:rPr lang="en-US" sz="1800" i="1" dirty="0"/>
              <a:t>We create a workspace for our Azure ML experiment.</a:t>
            </a:r>
          </a:p>
          <a:p>
            <a:r>
              <a:rPr lang="en-US" sz="1800" dirty="0"/>
              <a:t>Go to New </a:t>
            </a:r>
            <a:r>
              <a:rPr lang="en-US" sz="1800" dirty="0">
                <a:sym typeface="Wingdings" panose="05000000000000000000" pitchFamily="2" charset="2"/>
              </a:rPr>
              <a:t> Intelligence + Analytics  Machine Learning Workspace</a:t>
            </a:r>
          </a:p>
          <a:p>
            <a:r>
              <a:rPr lang="en-US" sz="1800" dirty="0"/>
              <a:t>Enter a name (</a:t>
            </a:r>
            <a:r>
              <a:rPr lang="en-US" sz="1800" dirty="0" err="1">
                <a:latin typeface="Lucida Console" panose="020B0609040504020204" pitchFamily="49" charset="0"/>
              </a:rPr>
              <a:t>cisbot</a:t>
            </a:r>
            <a:r>
              <a:rPr lang="en-US" sz="1800" dirty="0">
                <a:latin typeface="Lucida Console" panose="020B0609040504020204" pitchFamily="49" charset="0"/>
              </a:rPr>
              <a:t>[</a:t>
            </a:r>
            <a:r>
              <a:rPr lang="en-US" sz="1800" dirty="0" err="1">
                <a:latin typeface="Lucida Console" panose="020B0609040504020204" pitchFamily="49" charset="0"/>
              </a:rPr>
              <a:t>nn</a:t>
            </a:r>
            <a:r>
              <a:rPr lang="en-US" sz="1800" dirty="0">
                <a:latin typeface="Lucida Console" panose="020B0609040504020204" pitchFamily="49" charset="0"/>
              </a:rPr>
              <a:t>]</a:t>
            </a:r>
            <a:r>
              <a:rPr lang="en-US" sz="1800" dirty="0" err="1">
                <a:latin typeface="Lucida Console" panose="020B0609040504020204" pitchFamily="49" charset="0"/>
              </a:rPr>
              <a:t>aml</a:t>
            </a:r>
            <a:r>
              <a:rPr lang="en-US" sz="1800" dirty="0"/>
              <a:t>)</a:t>
            </a:r>
          </a:p>
          <a:p>
            <a:r>
              <a:rPr lang="en-US" sz="1800" dirty="0"/>
              <a:t>Select your Resource group and a region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88456"/>
          </a:xfrm>
        </p:spPr>
        <p:txBody>
          <a:bodyPr/>
          <a:lstStyle/>
          <a:p>
            <a:r>
              <a:rPr lang="en-US" sz="1800" dirty="0"/>
              <a:t>Navigate to your newly created Machine Learning Workspace</a:t>
            </a:r>
          </a:p>
          <a:p>
            <a:r>
              <a:rPr lang="en-US" sz="1800" dirty="0"/>
              <a:t>Click “Launch Machine Learning Studio”</a:t>
            </a:r>
          </a:p>
          <a:p>
            <a:r>
              <a:rPr lang="en-US" sz="1800" dirty="0"/>
              <a:t>If you have more than one AML workspaces, then you’ll need to select the REGION, then select the workspace you created.</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10633</TotalTime>
  <Words>8165</Words>
  <Application>Microsoft Office PowerPoint</Application>
  <PresentationFormat>Custom</PresentationFormat>
  <Paragraphs>809</Paragraphs>
  <Slides>144</Slides>
  <Notes>13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144</vt:i4>
      </vt:variant>
    </vt:vector>
  </HeadingPairs>
  <TitlesOfParts>
    <vt:vector size="153"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(4/5)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(1/7) 320-create-data-factory.ps1</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853</cp:revision>
  <dcterms:created xsi:type="dcterms:W3CDTF">2014-06-10T19:28:25Z</dcterms:created>
  <dcterms:modified xsi:type="dcterms:W3CDTF">2017-05-25T11:28:18Z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